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80" r:id="rId2"/>
    <p:sldId id="281" r:id="rId3"/>
    <p:sldId id="272" r:id="rId4"/>
    <p:sldId id="273" r:id="rId5"/>
    <p:sldId id="262" r:id="rId6"/>
    <p:sldId id="263" r:id="rId7"/>
    <p:sldId id="257" r:id="rId8"/>
    <p:sldId id="279" r:id="rId9"/>
    <p:sldId id="274" r:id="rId10"/>
    <p:sldId id="258" r:id="rId11"/>
    <p:sldId id="264" r:id="rId12"/>
    <p:sldId id="275" r:id="rId13"/>
    <p:sldId id="276" r:id="rId14"/>
    <p:sldId id="265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E5A21"/>
    <a:srgbClr val="ED7D3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4660"/>
  </p:normalViewPr>
  <p:slideViewPr>
    <p:cSldViewPr snapToGrid="0">
      <p:cViewPr varScale="1">
        <p:scale>
          <a:sx n="84" d="100"/>
          <a:sy n="84" d="100"/>
        </p:scale>
        <p:origin x="96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png>
</file>

<file path=ppt/media/image13.png>
</file>

<file path=ppt/media/image14.jpg>
</file>

<file path=ppt/media/image15.png>
</file>

<file path=ppt/media/image2.png>
</file>

<file path=ppt/media/image3.jpg>
</file>

<file path=ppt/media/image3.png>
</file>

<file path=ppt/media/image4.jpg>
</file>

<file path=ppt/media/image4.png>
</file>

<file path=ppt/media/image5.png>
</file>

<file path=ppt/media/image6.jp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11EE5F-B56C-4262-B5C4-CEB642AA2EE8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8B0B27-E7BB-40F4-998F-6EA72723FBD3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4192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640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91050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52602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14163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6834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9663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81443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71105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3995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54935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47687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08F592-DF3D-4B69-AA88-D0A65FD370A2}" type="datetimeFigureOut">
              <a:rPr lang="en-AU" smtClean="0"/>
              <a:t>29/11/2018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C3EEA-FD7C-4585-BB93-6FBC74141B3C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68300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Daily Review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468" y="606561"/>
            <a:ext cx="11066629" cy="5711112"/>
          </a:xfr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/>
              <a:t>Identifying Levers</a:t>
            </a:r>
          </a:p>
          <a:p>
            <a:r>
              <a:rPr lang="en-AU" dirty="0"/>
              <a:t>Draw the following lever on your whiteboard and label the fulcrum, input force and output force.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r>
              <a:rPr lang="en-AU" dirty="0"/>
              <a:t>What class of lever is this? Explain your choice.</a:t>
            </a:r>
          </a:p>
          <a:p>
            <a:pPr marL="0" indent="0">
              <a:buNone/>
            </a:pPr>
            <a:br>
              <a:rPr lang="en-AU" dirty="0">
                <a:solidFill>
                  <a:srgbClr val="FF0000"/>
                </a:solidFill>
              </a:rPr>
            </a:br>
            <a:r>
              <a:rPr lang="en-AU" dirty="0">
                <a:solidFill>
                  <a:srgbClr val="FF0000"/>
                </a:solidFill>
              </a:rPr>
              <a:t>The tweezers are a class ______ lever because the _______ is positioned in the middle, between the ______ and the _______.</a:t>
            </a:r>
          </a:p>
        </p:txBody>
      </p:sp>
      <p:pic>
        <p:nvPicPr>
          <p:cNvPr id="9" name="Picture 6" descr="http://upload.wikimedia.org/wikipedia/commons/e/e4/Tweezers.jpg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DFCFA"/>
              </a:clrFrom>
              <a:clrTo>
                <a:srgbClr val="FDFC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082483" y="1205483"/>
            <a:ext cx="3816424" cy="2862318"/>
          </a:xfrm>
          <a:prstGeom prst="rect">
            <a:avLst/>
          </a:prstGeom>
          <a:noFill/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2AEEFA3-5F27-4E7F-805A-9F4B796B02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3873402"/>
              </p:ext>
            </p:extLst>
          </p:nvPr>
        </p:nvGraphicFramePr>
        <p:xfrm>
          <a:off x="8723168" y="2239001"/>
          <a:ext cx="3419763" cy="18288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419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6574">
                <a:tc>
                  <a:txBody>
                    <a:bodyPr/>
                    <a:lstStyle/>
                    <a:p>
                      <a:r>
                        <a:rPr lang="en-AU" dirty="0"/>
                        <a:t>Reminder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5079">
                <a:tc>
                  <a:txBody>
                    <a:bodyPr/>
                    <a:lstStyle/>
                    <a:p>
                      <a:pPr marL="0" lvl="0" indent="0">
                        <a:buFont typeface="+mj-lt"/>
                        <a:buNone/>
                      </a:pPr>
                      <a:r>
                        <a:rPr lang="en-AU" sz="1800" b="1" u="none" dirty="0"/>
                        <a:t>FOIL!</a:t>
                      </a:r>
                      <a:br>
                        <a:rPr lang="en-AU" sz="1800" b="0" u="none" dirty="0"/>
                      </a:br>
                      <a:r>
                        <a:rPr lang="en-AU" sz="1800" dirty="0"/>
                        <a:t>Class 1: </a:t>
                      </a:r>
                      <a:r>
                        <a:rPr lang="en-AU" sz="1800" b="1" dirty="0"/>
                        <a:t>F</a:t>
                      </a:r>
                      <a:r>
                        <a:rPr lang="en-AU" sz="1800" dirty="0"/>
                        <a:t>ulcrum in the middle</a:t>
                      </a:r>
                    </a:p>
                    <a:p>
                      <a:pPr marL="0" lvl="0" indent="0">
                        <a:buFont typeface="+mj-lt"/>
                        <a:buNone/>
                      </a:pPr>
                      <a:r>
                        <a:rPr lang="en-AU" sz="1800" dirty="0"/>
                        <a:t>Class 2: </a:t>
                      </a:r>
                      <a:r>
                        <a:rPr lang="en-AU" sz="1800" b="1" dirty="0"/>
                        <a:t>O</a:t>
                      </a:r>
                      <a:r>
                        <a:rPr lang="en-AU" sz="1800" dirty="0"/>
                        <a:t>utput force in the middle</a:t>
                      </a:r>
                    </a:p>
                    <a:p>
                      <a:pPr marL="0" lvl="0" indent="0">
                        <a:buFont typeface="+mj-lt"/>
                        <a:buNone/>
                      </a:pPr>
                      <a:r>
                        <a:rPr lang="en-AU" sz="1800" dirty="0"/>
                        <a:t>Class 3: </a:t>
                      </a:r>
                      <a:r>
                        <a:rPr lang="en-AU" sz="1800" b="1" dirty="0"/>
                        <a:t>I</a:t>
                      </a:r>
                      <a:r>
                        <a:rPr lang="en-AU" sz="1800" dirty="0"/>
                        <a:t>nput force in the middle </a:t>
                      </a:r>
                      <a:br>
                        <a:rPr lang="en-AU" sz="1800" dirty="0"/>
                      </a:br>
                      <a:r>
                        <a:rPr lang="en-AU" sz="1800" dirty="0"/>
                        <a:t>       </a:t>
                      </a:r>
                      <a:r>
                        <a:rPr lang="en-AU" sz="1800" b="1" dirty="0"/>
                        <a:t>L</a:t>
                      </a:r>
                      <a:r>
                        <a:rPr lang="en-AU" sz="1800" dirty="0"/>
                        <a:t>evers are easy!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2834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9859627"/>
              </p:ext>
            </p:extLst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does a</a:t>
                      </a:r>
                      <a:r>
                        <a:rPr lang="en-AU" baseline="0" dirty="0"/>
                        <a:t> distance multiplier do?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8828102"/>
              </p:ext>
            </p:extLst>
          </p:nvPr>
        </p:nvGraphicFramePr>
        <p:xfrm>
          <a:off x="9514800" y="1176621"/>
          <a:ext cx="2605964" cy="1554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Think,</a:t>
                      </a:r>
                      <a:r>
                        <a:rPr lang="en-SG" baseline="0" dirty="0"/>
                        <a:t> Pair, Share:</a:t>
                      </a:r>
                    </a:p>
                    <a:p>
                      <a:r>
                        <a:rPr lang="en-SG" baseline="0" dirty="0"/>
                        <a:t>Where else have you seen a distance multiplier?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4" y="720000"/>
            <a:ext cx="9264392" cy="4351338"/>
          </a:xfrm>
        </p:spPr>
        <p:txBody>
          <a:bodyPr/>
          <a:lstStyle/>
          <a:p>
            <a:pPr marL="0" indent="0">
              <a:buNone/>
            </a:pPr>
            <a:r>
              <a:rPr lang="en-AU" b="1" dirty="0"/>
              <a:t>Distance Multipliers</a:t>
            </a:r>
          </a:p>
          <a:p>
            <a:r>
              <a:rPr lang="en-AU" dirty="0"/>
              <a:t>Distance multipliers turn a small movement with a large input force into a large movement with a small output force.</a:t>
            </a:r>
            <a:endParaRPr lang="en-AU" b="1" dirty="0"/>
          </a:p>
          <a:p>
            <a:r>
              <a:rPr lang="en-AU" dirty="0"/>
              <a:t>A bike moves because the chain applies an input force to the wheel. This causes the wheel to travel a further distance than the chain.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035179" y="4477695"/>
            <a:ext cx="9088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dirty="0"/>
              <a:t>output force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621" y="3625561"/>
            <a:ext cx="3525670" cy="2843491"/>
          </a:xfrm>
          <a:prstGeom prst="rect">
            <a:avLst/>
          </a:prstGeom>
        </p:spPr>
      </p:pic>
      <p:sp>
        <p:nvSpPr>
          <p:cNvPr id="20" name="Arrow: Right 7"/>
          <p:cNvSpPr/>
          <p:nvPr/>
        </p:nvSpPr>
        <p:spPr>
          <a:xfrm rot="16200000">
            <a:off x="3965284" y="4528175"/>
            <a:ext cx="580616" cy="61147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1" name="Arrow: Right 7"/>
          <p:cNvSpPr/>
          <p:nvPr/>
        </p:nvSpPr>
        <p:spPr>
          <a:xfrm rot="16200000">
            <a:off x="4586326" y="4681233"/>
            <a:ext cx="970498" cy="61147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" name="TextBox 2"/>
          <p:cNvSpPr txBox="1"/>
          <p:nvPr/>
        </p:nvSpPr>
        <p:spPr>
          <a:xfrm>
            <a:off x="4704605" y="5517869"/>
            <a:ext cx="733940" cy="707886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2000" dirty="0"/>
              <a:t>input force</a:t>
            </a:r>
          </a:p>
        </p:txBody>
      </p:sp>
    </p:spTree>
    <p:extLst>
      <p:ext uri="{BB962C8B-B14F-4D97-AF65-F5344CB8AC3E}">
        <p14:creationId xmlns:p14="http://schemas.microsoft.com/office/powerpoint/2010/main" val="64176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animBg="1"/>
      <p:bldP spid="21" grpId="0" animBg="1"/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3" y="720000"/>
            <a:ext cx="5669280" cy="14025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Is the Ferris wheel a force or </a:t>
            </a:r>
            <a:br>
              <a:rPr lang="en-AU" dirty="0"/>
            </a:br>
            <a:r>
              <a:rPr lang="en-AU" dirty="0"/>
              <a:t>distance multiplier? </a:t>
            </a:r>
            <a:br>
              <a:rPr lang="en-AU" dirty="0"/>
            </a:br>
            <a:r>
              <a:rPr lang="en-AU" dirty="0"/>
              <a:t>Explain your choice.</a:t>
            </a: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9274722"/>
              </p:ext>
            </p:extLst>
          </p:nvPr>
        </p:nvGraphicFramePr>
        <p:xfrm>
          <a:off x="6237174" y="5025008"/>
          <a:ext cx="5878450" cy="16764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878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9475">
                <a:tc>
                  <a:txBody>
                    <a:bodyPr/>
                    <a:lstStyle/>
                    <a:p>
                      <a:r>
                        <a:rPr lang="en-AU" sz="1800" dirty="0"/>
                        <a:t>Reminder</a:t>
                      </a:r>
                      <a:endParaRPr lang="en-AU" sz="20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6688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Force multipliers: </a:t>
                      </a:r>
                      <a:r>
                        <a:rPr lang="en-AU" sz="2000" dirty="0"/>
                        <a:t>large movement, small input force → small movement, large output force</a:t>
                      </a:r>
                      <a:endParaRPr lang="en-AU" sz="2000" b="0" baseline="0" dirty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Distance multipliers: </a:t>
                      </a:r>
                      <a:r>
                        <a:rPr lang="en-AU" sz="2000" dirty="0"/>
                        <a:t>small movement, large input force → large movement, small output force</a:t>
                      </a:r>
                      <a:endParaRPr lang="en-AU" sz="2000" b="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38793" y="2346523"/>
            <a:ext cx="3563389" cy="38492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accent2"/>
                </a:solidFill>
              </a:rPr>
              <a:t>The Ferris wheel is a distance multiplier because a small movement with a large force creates a larger movement with a small force.</a:t>
            </a: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49319" t="23821" r="24136" b="45005"/>
          <a:stretch/>
        </p:blipFill>
        <p:spPr>
          <a:xfrm>
            <a:off x="4466705" y="1055219"/>
            <a:ext cx="5043056" cy="3948396"/>
          </a:xfrm>
          <a:prstGeom prst="rect">
            <a:avLst/>
          </a:prstGeom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7599499"/>
              </p:ext>
            </p:extLst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Where</a:t>
                      </a:r>
                      <a:r>
                        <a:rPr lang="en-AU" baseline="0" dirty="0"/>
                        <a:t> is the input force on the Ferris wheel?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0112390"/>
              </p:ext>
            </p:extLst>
          </p:nvPr>
        </p:nvGraphicFramePr>
        <p:xfrm>
          <a:off x="9495404" y="1162384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Where</a:t>
                      </a:r>
                      <a:r>
                        <a:rPr lang="en-AU" baseline="0" dirty="0"/>
                        <a:t> is the output force on the Ferris wheel?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7881894" y="2534787"/>
            <a:ext cx="737997" cy="707886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2000" dirty="0"/>
              <a:t>input force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533804" y="128690"/>
            <a:ext cx="9088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dirty="0"/>
              <a:t>output force</a:t>
            </a:r>
          </a:p>
        </p:txBody>
      </p:sp>
      <p:sp>
        <p:nvSpPr>
          <p:cNvPr id="2" name="Arrow: Curved Left 1">
            <a:extLst>
              <a:ext uri="{FF2B5EF4-FFF2-40B4-BE49-F238E27FC236}">
                <a16:creationId xmlns:a16="http://schemas.microsoft.com/office/drawing/2014/main" id="{7420809B-E880-4A2C-986B-D2E30CD29684}"/>
              </a:ext>
            </a:extLst>
          </p:cNvPr>
          <p:cNvSpPr/>
          <p:nvPr/>
        </p:nvSpPr>
        <p:spPr>
          <a:xfrm>
            <a:off x="6779812" y="2180142"/>
            <a:ext cx="1055943" cy="1498830"/>
          </a:xfrm>
          <a:prstGeom prst="curvedLeftArrow">
            <a:avLst>
              <a:gd name="adj1" fmla="val 32489"/>
              <a:gd name="adj2" fmla="val 50000"/>
              <a:gd name="adj3" fmla="val 25000"/>
            </a:avLst>
          </a:prstGeom>
          <a:solidFill>
            <a:schemeClr val="accent2"/>
          </a:solidFill>
          <a:ln>
            <a:solidFill>
              <a:srgbClr val="AE5A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3" name="Arrow: Curved Right 2">
            <a:extLst>
              <a:ext uri="{FF2B5EF4-FFF2-40B4-BE49-F238E27FC236}">
                <a16:creationId xmlns:a16="http://schemas.microsoft.com/office/drawing/2014/main" id="{8AAA28C3-7C45-4346-8C01-BB31593D7758}"/>
              </a:ext>
            </a:extLst>
          </p:cNvPr>
          <p:cNvSpPr/>
          <p:nvPr/>
        </p:nvSpPr>
        <p:spPr>
          <a:xfrm flipV="1">
            <a:off x="5035118" y="836576"/>
            <a:ext cx="2354395" cy="4080755"/>
          </a:xfrm>
          <a:prstGeom prst="curvedRightArrow">
            <a:avLst>
              <a:gd name="adj1" fmla="val 6947"/>
              <a:gd name="adj2" fmla="val 30102"/>
              <a:gd name="adj3" fmla="val 19216"/>
            </a:avLst>
          </a:prstGeom>
          <a:solidFill>
            <a:schemeClr val="accent2"/>
          </a:solidFill>
          <a:ln>
            <a:solidFill>
              <a:srgbClr val="AE5A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1CA7C530-1312-4282-BD61-A253D75BD3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2809517"/>
              </p:ext>
            </p:extLst>
          </p:nvPr>
        </p:nvGraphicFramePr>
        <p:xfrm>
          <a:off x="9495404" y="2256368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Which movement is bigger</a:t>
                      </a:r>
                      <a:r>
                        <a:rPr lang="en-AU" baseline="0" dirty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AF12128A-0A84-48DA-A14F-E001D0FB9A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591123"/>
              </p:ext>
            </p:extLst>
          </p:nvPr>
        </p:nvGraphicFramePr>
        <p:xfrm>
          <a:off x="9495404" y="3350352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4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Is the Ferris wheel a force or distance multiplier</a:t>
                      </a:r>
                      <a:r>
                        <a:rPr lang="en-AU" baseline="0" dirty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2787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2" grpId="0" animBg="1"/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6004694"/>
              </p:ext>
            </p:extLst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Where</a:t>
                      </a:r>
                      <a:r>
                        <a:rPr lang="en-AU" baseline="0" dirty="0"/>
                        <a:t> is the input force on the winch?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9569051"/>
              </p:ext>
            </p:extLst>
          </p:nvPr>
        </p:nvGraphicFramePr>
        <p:xfrm>
          <a:off x="9495404" y="1162384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Where</a:t>
                      </a:r>
                      <a:r>
                        <a:rPr lang="en-AU" baseline="0" dirty="0"/>
                        <a:t> is the output force?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38793" y="720000"/>
            <a:ext cx="5669280" cy="1402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dirty="0"/>
              <a:t>Is the winch a force or distance multiplier? </a:t>
            </a:r>
            <a:br>
              <a:rPr lang="en-AU" dirty="0"/>
            </a:br>
            <a:r>
              <a:rPr lang="en-AU" dirty="0"/>
              <a:t>Explain your choice.</a:t>
            </a: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437804" y="2956123"/>
            <a:ext cx="3563389" cy="38492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accent2"/>
                </a:solidFill>
              </a:rPr>
              <a:t>The winch is a force multiplier because a small input force creates a larger output force.</a:t>
            </a: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050" name="Picture 2" descr="https://images-na.ssl-images-amazon.com/images/I/81siaQO57PL._SL1500_.jpg">
            <a:extLst>
              <a:ext uri="{FF2B5EF4-FFF2-40B4-BE49-F238E27FC236}">
                <a16:creationId xmlns:a16="http://schemas.microsoft.com/office/drawing/2014/main" id="{14B3C49C-5FF9-4B54-9A81-D4BED090F8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0959" y="1421258"/>
            <a:ext cx="4891612" cy="2977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19E95B8-704A-4A58-B983-61B84C4A3D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7841410"/>
              </p:ext>
            </p:extLst>
          </p:nvPr>
        </p:nvGraphicFramePr>
        <p:xfrm>
          <a:off x="9495404" y="2256368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Which movement is bigger</a:t>
                      </a:r>
                      <a:r>
                        <a:rPr lang="en-AU" baseline="0" dirty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702CB11-FEB8-4CA6-A693-BDE74F2EC0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5314304"/>
              </p:ext>
            </p:extLst>
          </p:nvPr>
        </p:nvGraphicFramePr>
        <p:xfrm>
          <a:off x="9509660" y="3350352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4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Is the winch a force or distance multiplier</a:t>
                      </a:r>
                      <a:r>
                        <a:rPr lang="en-AU" baseline="0" dirty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8" name="Arrow: Down 17">
            <a:extLst>
              <a:ext uri="{FF2B5EF4-FFF2-40B4-BE49-F238E27FC236}">
                <a16:creationId xmlns:a16="http://schemas.microsoft.com/office/drawing/2014/main" id="{50CE9A38-A2BB-4900-A70D-0B35A6628EC5}"/>
              </a:ext>
            </a:extLst>
          </p:cNvPr>
          <p:cNvSpPr/>
          <p:nvPr/>
        </p:nvSpPr>
        <p:spPr>
          <a:xfrm>
            <a:off x="8375761" y="2066790"/>
            <a:ext cx="642459" cy="736600"/>
          </a:xfrm>
          <a:prstGeom prst="downArrow">
            <a:avLst>
              <a:gd name="adj1" fmla="val 29090"/>
              <a:gd name="adj2" fmla="val 48845"/>
            </a:avLst>
          </a:prstGeom>
          <a:solidFill>
            <a:srgbClr val="ED7D31"/>
          </a:solidFill>
          <a:ln>
            <a:solidFill>
              <a:srgbClr val="AE5A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4635C7-30E4-4F8D-B4C5-6A9137192359}"/>
              </a:ext>
            </a:extLst>
          </p:cNvPr>
          <p:cNvSpPr txBox="1"/>
          <p:nvPr/>
        </p:nvSpPr>
        <p:spPr>
          <a:xfrm>
            <a:off x="8327991" y="2868276"/>
            <a:ext cx="737997" cy="707886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2000" dirty="0"/>
              <a:t>input force</a:t>
            </a:r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C7644A93-778E-4795-8B7A-6DF8BED8089A}"/>
              </a:ext>
            </a:extLst>
          </p:cNvPr>
          <p:cNvSpPr/>
          <p:nvPr/>
        </p:nvSpPr>
        <p:spPr>
          <a:xfrm rot="10800000">
            <a:off x="5883320" y="1286033"/>
            <a:ext cx="912716" cy="1401538"/>
          </a:xfrm>
          <a:prstGeom prst="downArrow">
            <a:avLst>
              <a:gd name="adj1" fmla="val 29090"/>
              <a:gd name="adj2" fmla="val 48845"/>
            </a:avLst>
          </a:prstGeom>
          <a:solidFill>
            <a:srgbClr val="ED7D31"/>
          </a:solidFill>
          <a:ln>
            <a:solidFill>
              <a:srgbClr val="AE5A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5E2468-9B7D-4D90-996C-2A0F289724C4}"/>
              </a:ext>
            </a:extLst>
          </p:cNvPr>
          <p:cNvSpPr txBox="1"/>
          <p:nvPr/>
        </p:nvSpPr>
        <p:spPr>
          <a:xfrm>
            <a:off x="5887179" y="581461"/>
            <a:ext cx="9088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dirty="0"/>
              <a:t>output force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7C6A4415-4119-4424-A0C2-9AF0DE9AED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236646"/>
              </p:ext>
            </p:extLst>
          </p:nvPr>
        </p:nvGraphicFramePr>
        <p:xfrm>
          <a:off x="6237174" y="4449554"/>
          <a:ext cx="5878450" cy="2286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878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9475">
                <a:tc>
                  <a:txBody>
                    <a:bodyPr/>
                    <a:lstStyle/>
                    <a:p>
                      <a:r>
                        <a:rPr lang="en-AU" sz="1800" dirty="0"/>
                        <a:t>Reminder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6688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Force multipliers: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large movement → small movement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small input force → large output force</a:t>
                      </a:r>
                      <a:endParaRPr lang="en-AU" sz="2000" b="0" baseline="0" dirty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Distance multipliers: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small movement → large movement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large input force → small output force</a:t>
                      </a:r>
                      <a:endParaRPr lang="en-AU" sz="2000" b="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6371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6275967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38793" y="720000"/>
            <a:ext cx="5669280" cy="1402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dirty="0"/>
              <a:t>Is the screwdriver a force or </a:t>
            </a:r>
            <a:br>
              <a:rPr lang="en-AU" dirty="0"/>
            </a:br>
            <a:r>
              <a:rPr lang="en-AU" dirty="0"/>
              <a:t>distance multiplier? </a:t>
            </a:r>
            <a:br>
              <a:rPr lang="en-AU" dirty="0"/>
            </a:br>
            <a:r>
              <a:rPr lang="en-AU" dirty="0"/>
              <a:t>Explain your choice.</a:t>
            </a: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3938526"/>
              </p:ext>
            </p:extLst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Where</a:t>
                      </a:r>
                      <a:r>
                        <a:rPr lang="en-AU" baseline="0" dirty="0"/>
                        <a:t> is the input force on the screwdriver?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1568767"/>
              </p:ext>
            </p:extLst>
          </p:nvPr>
        </p:nvGraphicFramePr>
        <p:xfrm>
          <a:off x="9495404" y="1162384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Where</a:t>
                      </a:r>
                      <a:r>
                        <a:rPr lang="en-AU" baseline="0" dirty="0"/>
                        <a:t> is the output force?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437804" y="2956123"/>
            <a:ext cx="3563389" cy="38492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accent2"/>
                </a:solidFill>
              </a:rPr>
              <a:t>The screwdriver is a force multiplier because a small input force creates a larger output force.</a:t>
            </a: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026" name="Picture 2" descr="https://cdn.shopify.com/s/files/1/1330/7955/products/gray_tools_screwdriver_2.png?v=1530728771">
            <a:extLst>
              <a:ext uri="{FF2B5EF4-FFF2-40B4-BE49-F238E27FC236}">
                <a16:creationId xmlns:a16="http://schemas.microsoft.com/office/drawing/2014/main" id="{2435394C-131B-498B-BB02-33336BCD3D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8873" y="1162384"/>
            <a:ext cx="6270111" cy="285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rrow: Down 2">
            <a:extLst>
              <a:ext uri="{FF2B5EF4-FFF2-40B4-BE49-F238E27FC236}">
                <a16:creationId xmlns:a16="http://schemas.microsoft.com/office/drawing/2014/main" id="{268BE34B-5C83-44A3-9F4F-17BB03456C78}"/>
              </a:ext>
            </a:extLst>
          </p:cNvPr>
          <p:cNvSpPr/>
          <p:nvPr/>
        </p:nvSpPr>
        <p:spPr>
          <a:xfrm rot="20579147">
            <a:off x="8238800" y="1693740"/>
            <a:ext cx="642459" cy="985143"/>
          </a:xfrm>
          <a:prstGeom prst="downArrow">
            <a:avLst>
              <a:gd name="adj1" fmla="val 29090"/>
              <a:gd name="adj2" fmla="val 48845"/>
            </a:avLst>
          </a:prstGeom>
          <a:solidFill>
            <a:srgbClr val="ED7D31"/>
          </a:solidFill>
          <a:ln>
            <a:solidFill>
              <a:srgbClr val="AE5A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2354AEB2-079C-4D25-A627-B1771D771E4A}"/>
              </a:ext>
            </a:extLst>
          </p:cNvPr>
          <p:cNvSpPr/>
          <p:nvPr/>
        </p:nvSpPr>
        <p:spPr>
          <a:xfrm rot="20579147">
            <a:off x="4021389" y="2582551"/>
            <a:ext cx="912716" cy="1401538"/>
          </a:xfrm>
          <a:prstGeom prst="downArrow">
            <a:avLst>
              <a:gd name="adj1" fmla="val 29090"/>
              <a:gd name="adj2" fmla="val 48845"/>
            </a:avLst>
          </a:prstGeom>
          <a:solidFill>
            <a:srgbClr val="ED7D31"/>
          </a:solidFill>
          <a:ln>
            <a:solidFill>
              <a:srgbClr val="AE5A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879FB2-39C5-4FC1-A045-33DAC0B8DF36}"/>
              </a:ext>
            </a:extLst>
          </p:cNvPr>
          <p:cNvSpPr txBox="1"/>
          <p:nvPr/>
        </p:nvSpPr>
        <p:spPr>
          <a:xfrm>
            <a:off x="7896391" y="913418"/>
            <a:ext cx="737997" cy="707886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2000" dirty="0"/>
              <a:t>input force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EFF2F41-2E88-4732-80BB-E614AC9A4712}"/>
              </a:ext>
            </a:extLst>
          </p:cNvPr>
          <p:cNvSpPr txBox="1"/>
          <p:nvPr/>
        </p:nvSpPr>
        <p:spPr>
          <a:xfrm>
            <a:off x="3836311" y="1771801"/>
            <a:ext cx="9088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dirty="0"/>
              <a:t>output force</a:t>
            </a:r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F09861CC-E14A-4E0F-9933-AFA706240B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7029625"/>
              </p:ext>
            </p:extLst>
          </p:nvPr>
        </p:nvGraphicFramePr>
        <p:xfrm>
          <a:off x="6237174" y="4444336"/>
          <a:ext cx="5878450" cy="22860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878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9475">
                <a:tc>
                  <a:txBody>
                    <a:bodyPr/>
                    <a:lstStyle/>
                    <a:p>
                      <a:r>
                        <a:rPr lang="en-AU" sz="1800" dirty="0"/>
                        <a:t>Reminder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6688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Force multipliers: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large movement → small movement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small input force → large output force</a:t>
                      </a:r>
                      <a:endParaRPr lang="en-AU" sz="2000" b="0" baseline="0" dirty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="0" baseline="0" dirty="0"/>
                        <a:t>Distance multipliers: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small movement → large movement</a:t>
                      </a:r>
                    </a:p>
                    <a:p>
                      <a:pPr marL="914400" lvl="1" indent="-457200">
                        <a:buFont typeface="+mj-lt"/>
                        <a:buAutoNum type="alphaLcPeriod"/>
                      </a:pPr>
                      <a:r>
                        <a:rPr lang="en-AU" sz="2000" dirty="0"/>
                        <a:t>large input force → small output force</a:t>
                      </a:r>
                      <a:endParaRPr lang="en-AU" sz="2000" b="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D98BCCFB-68A0-4E65-9D41-BF3145BE0F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6195140"/>
              </p:ext>
            </p:extLst>
          </p:nvPr>
        </p:nvGraphicFramePr>
        <p:xfrm>
          <a:off x="9495404" y="2256368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Which movement is bigger</a:t>
                      </a:r>
                      <a:r>
                        <a:rPr lang="en-AU" baseline="0" dirty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F0FC58E1-9DEC-408F-9F27-78AA18D926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5864820"/>
              </p:ext>
            </p:extLst>
          </p:nvPr>
        </p:nvGraphicFramePr>
        <p:xfrm>
          <a:off x="9509660" y="3350352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4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Is the screwdriver a force or distance multiplier</a:t>
                      </a:r>
                      <a:r>
                        <a:rPr lang="en-AU" baseline="0" dirty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2065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6" grpId="0" animBg="1"/>
      <p:bldP spid="17" grpId="0" animBg="1"/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2014888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Relevance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DE4CDE6-2979-4292-9E38-3C12910BF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673" y="720000"/>
            <a:ext cx="11327476" cy="1620000"/>
          </a:xfrm>
        </p:spPr>
        <p:txBody>
          <a:bodyPr>
            <a:noAutofit/>
          </a:bodyPr>
          <a:lstStyle/>
          <a:p>
            <a:r>
              <a:rPr lang="en-AU" dirty="0"/>
              <a:t>As you’ve already seen, wheels are used a lot in everyday life.</a:t>
            </a:r>
          </a:p>
          <a:p>
            <a:r>
              <a:rPr lang="en-AU" dirty="0"/>
              <a:t>Knowing how to multiply force or distance can help you understand how everyday machines and tools work.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1468" t="52048" r="58236" b="18256"/>
          <a:stretch/>
        </p:blipFill>
        <p:spPr>
          <a:xfrm>
            <a:off x="2371898" y="2763672"/>
            <a:ext cx="1717964" cy="330358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8889" y="3180054"/>
            <a:ext cx="2389390" cy="238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35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0" y="0"/>
            <a:ext cx="2311405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B9537A-E908-4D77-AA32-D16BBF1F3E1A}"/>
              </a:ext>
            </a:extLst>
          </p:cNvPr>
          <p:cNvSpPr txBox="1"/>
          <p:nvPr/>
        </p:nvSpPr>
        <p:spPr>
          <a:xfrm>
            <a:off x="155172" y="720536"/>
            <a:ext cx="854548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Tx/>
              <a:buAutoNum type="arabicPeriod"/>
            </a:pPr>
            <a:r>
              <a:rPr lang="en-US" sz="2800" dirty="0"/>
              <a:t>List three examples of wheels in your everyday life.</a:t>
            </a:r>
          </a:p>
          <a:p>
            <a:pPr marL="514350" indent="-514350">
              <a:buFontTx/>
              <a:buAutoNum type="arabicPeriod"/>
            </a:pPr>
            <a:endParaRPr lang="en-US" sz="2800" dirty="0"/>
          </a:p>
          <a:p>
            <a:pPr marL="514350" indent="-514350">
              <a:buFontTx/>
              <a:buAutoNum type="arabicPeriod"/>
            </a:pPr>
            <a:r>
              <a:rPr lang="en-US" sz="2800" dirty="0"/>
              <a:t>What is the difference between a force multiplier and a distance multiplier?</a:t>
            </a:r>
          </a:p>
          <a:p>
            <a:pPr marL="514350" indent="-514350">
              <a:buFontTx/>
              <a:buAutoNum type="arabicPeriod"/>
            </a:pPr>
            <a:endParaRPr lang="en-US" sz="2800" dirty="0"/>
          </a:p>
          <a:p>
            <a:pPr marL="514350" indent="-514350">
              <a:buAutoNum type="arabicPeriod"/>
            </a:pPr>
            <a:r>
              <a:rPr lang="en-US" sz="2800" dirty="0"/>
              <a:t>Is a circular doorknob a force multiplier or distance multiplier? </a:t>
            </a:r>
          </a:p>
          <a:p>
            <a:endParaRPr lang="en-US" sz="2800" dirty="0"/>
          </a:p>
          <a:p>
            <a:pPr marL="514350" indent="-514350">
              <a:buAutoNum type="arabicPeriod"/>
            </a:pP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1158" y="1208355"/>
            <a:ext cx="2389390" cy="238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21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6605"/>
            <a:ext cx="3895468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Independent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832852"/>
            <a:ext cx="11837324" cy="6188921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Is the fan a force multiplier or a distance multiplier?</a:t>
            </a:r>
            <a:br>
              <a:rPr lang="en-US" dirty="0"/>
            </a:br>
            <a:r>
              <a:rPr lang="en-US" dirty="0"/>
              <a:t>Explain your answer.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Draw a wheel on a car, and label its rim and axle.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Is the can opener acting as a wheel and axle? </a:t>
            </a:r>
            <a:br>
              <a:rPr lang="en-US" dirty="0"/>
            </a:br>
            <a:r>
              <a:rPr lang="en-US" dirty="0"/>
              <a:t>Explain how it works.</a:t>
            </a:r>
          </a:p>
          <a:p>
            <a:pPr marL="0" indent="0">
              <a:buNone/>
            </a:pP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1468" t="52313" r="58236" b="18257"/>
          <a:stretch/>
        </p:blipFill>
        <p:spPr>
          <a:xfrm>
            <a:off x="9046529" y="514830"/>
            <a:ext cx="2083724" cy="397111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68023" t="56866" r="6059" b="13765"/>
          <a:stretch/>
        </p:blipFill>
        <p:spPr>
          <a:xfrm>
            <a:off x="1490748" y="3348190"/>
            <a:ext cx="4418274" cy="3337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228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52659" t="48772" r="4531" b="35082"/>
          <a:stretch/>
        </p:blipFill>
        <p:spPr>
          <a:xfrm>
            <a:off x="4331314" y="2671156"/>
            <a:ext cx="7802497" cy="196180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Daily Review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7F92BBE8-C137-474F-972A-B52681EB261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670124"/>
                <a:ext cx="10994967" cy="5686342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AU" b="1" dirty="0"/>
                  <a:t>Mechanical Advantage of Ramps</a:t>
                </a:r>
              </a:p>
              <a:p>
                <a:r>
                  <a:rPr lang="en-AU" dirty="0"/>
                  <a:t>Calculate the mechanical advantage of this ramp. Show your working.</a:t>
                </a:r>
                <a:br>
                  <a:rPr lang="en-AU" dirty="0"/>
                </a:br>
                <a:endParaRPr lang="en-AU" dirty="0"/>
              </a:p>
              <a:p>
                <a:r>
                  <a:rPr lang="en-AU" dirty="0"/>
                  <a:t>Mechanical advantage 	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AU" b="0" i="0" smtClean="0">
                            <a:latin typeface="Cambria Math" panose="02040503050406030204" pitchFamily="18" charset="0"/>
                          </a:rPr>
                          <m:t>ramp</m:t>
                        </m:r>
                        <m:r>
                          <m:rPr>
                            <m:nor/>
                          </m:rPr>
                          <a:rPr lang="en-AU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AU" b="0" i="0" smtClean="0">
                            <a:latin typeface="Cambria Math" panose="02040503050406030204" pitchFamily="18" charset="0"/>
                          </a:rPr>
                          <m:t>length</m:t>
                        </m:r>
                      </m:num>
                      <m:den>
                        <m:r>
                          <m:rPr>
                            <m:nor/>
                          </m:rPr>
                          <a:rPr lang="en-AU" b="0" i="0" smtClean="0">
                            <a:latin typeface="Cambria Math" panose="02040503050406030204" pitchFamily="18" charset="0"/>
                          </a:rPr>
                          <m:t>ramp</m:t>
                        </m:r>
                        <m:r>
                          <m:rPr>
                            <m:nor/>
                          </m:rPr>
                          <a:rPr lang="en-AU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AU" b="0" i="0" smtClean="0">
                            <a:latin typeface="Cambria Math" panose="02040503050406030204" pitchFamily="18" charset="0"/>
                          </a:rPr>
                          <m:t>height</m:t>
                        </m:r>
                      </m:den>
                    </m:f>
                  </m:oMath>
                </a14:m>
                <a:endParaRPr lang="en-AU" dirty="0"/>
              </a:p>
              <a:p>
                <a:pPr marL="0" indent="0">
                  <a:buNone/>
                </a:pPr>
                <a:br>
                  <a:rPr lang="en-AU" dirty="0"/>
                </a:br>
                <a:r>
                  <a:rPr lang="en-AU" dirty="0"/>
                  <a:t>				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AU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AU" b="0" i="0" smtClean="0">
                            <a:latin typeface="Cambria Math" panose="02040503050406030204" pitchFamily="18" charset="0"/>
                          </a:rPr>
                          <m:t>20</m:t>
                        </m:r>
                      </m:num>
                      <m:den>
                        <m:r>
                          <m:rPr>
                            <m:nor/>
                          </m:rPr>
                          <a:rPr lang="en-AU" b="0" i="0" smtClean="0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</m:oMath>
                </a14:m>
                <a:endParaRPr lang="en-AU" dirty="0"/>
              </a:p>
              <a:p>
                <a:pPr marL="0" indent="0">
                  <a:buNone/>
                </a:pPr>
                <a:br>
                  <a:rPr lang="en-AU" dirty="0"/>
                </a:br>
                <a:r>
                  <a:rPr lang="en-AU" dirty="0"/>
                  <a:t>				= </a:t>
                </a:r>
                <a:r>
                  <a:rPr lang="en-AU" dirty="0">
                    <a:latin typeface="Cambria" panose="02040503050406030204" pitchFamily="18" charset="0"/>
                    <a:ea typeface="Cambria" panose="02040503050406030204" pitchFamily="18" charset="0"/>
                  </a:rPr>
                  <a:t>5</a:t>
                </a:r>
              </a:p>
              <a:p>
                <a:pPr marL="0" indent="0">
                  <a:buNone/>
                </a:pPr>
                <a:endParaRPr lang="en-AU" dirty="0"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r>
                  <a:rPr lang="en-AU" dirty="0"/>
                  <a:t>The ramp has a mechanical advantage of 5, needing one-fifth of the effort that would normally be required.</a:t>
                </a: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7F92BBE8-C137-474F-972A-B52681EB261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670124"/>
                <a:ext cx="10994967" cy="5686342"/>
              </a:xfrm>
              <a:blipFill>
                <a:blip r:embed="rId3"/>
                <a:stretch>
                  <a:fillRect l="-1109" t="-1822" b="-1822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6">
                <a:extLst>
                  <a:ext uri="{FF2B5EF4-FFF2-40B4-BE49-F238E27FC236}">
                    <a16:creationId xmlns:a16="http://schemas.microsoft.com/office/drawing/2014/main" id="{B3E2C6B7-0DF2-4D47-8A8E-50529793C30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95040059"/>
                  </p:ext>
                </p:extLst>
              </p:nvPr>
            </p:nvGraphicFramePr>
            <p:xfrm>
              <a:off x="7882138" y="49827"/>
              <a:ext cx="4262757" cy="1026224"/>
            </p:xfrm>
            <a:graphic>
              <a:graphicData uri="http://schemas.openxmlformats.org/drawingml/2006/table">
                <a:tbl>
                  <a:tblPr firstRow="1" bandRow="1">
                    <a:tableStyleId>{F5AB1C69-6EDB-4FF4-983F-18BD219EF322}</a:tableStyleId>
                  </a:tblPr>
                  <a:tblGrid>
                    <a:gridCol w="426275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287848">
                    <a:tc>
                      <a:txBody>
                        <a:bodyPr/>
                        <a:lstStyle/>
                        <a:p>
                          <a:r>
                            <a:rPr lang="en-AU" dirty="0"/>
                            <a:t>Reminder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609976">
                    <a:tc>
                      <a:txBody>
                        <a:bodyPr/>
                        <a:lstStyle/>
                        <a:p>
                          <a:pPr marL="0" lvl="0" indent="0">
                            <a:buFont typeface="+mj-lt"/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nor/>
                                  </m:rPr>
                                  <a:rPr lang="en-SG" sz="1800" b="0" i="0" smtClean="0">
                                    <a:latin typeface="Cambria Math" panose="02040503050406030204" pitchFamily="18" charset="0"/>
                                  </a:rPr>
                                  <m:t>mechanical</m:t>
                                </m:r>
                                <m:r>
                                  <m:rPr>
                                    <m:nor/>
                                  </m:rPr>
                                  <a:rPr lang="en-SG" sz="1800" b="0" i="0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SG" sz="1800" b="0" i="0" smtClean="0">
                                    <a:latin typeface="Cambria Math" panose="02040503050406030204" pitchFamily="18" charset="0"/>
                                  </a:rPr>
                                  <m:t>advantage</m:t>
                                </m:r>
                                <m:r>
                                  <a:rPr lang="en-AU" sz="1800" i="1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AU" sz="1800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m:rPr>
                                        <m:nor/>
                                      </m:rPr>
                                      <a:rPr lang="en-AU" sz="1800" b="0" i="0" smtClean="0">
                                        <a:latin typeface="Cambria Math" panose="02040503050406030204" pitchFamily="18" charset="0"/>
                                      </a:rPr>
                                      <m:t>ramp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AU" sz="1800" b="0" i="0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AU" sz="1800" b="0" i="0" smtClean="0">
                                        <a:latin typeface="Cambria Math" panose="02040503050406030204" pitchFamily="18" charset="0"/>
                                      </a:rPr>
                                      <m:t>length</m:t>
                                    </m:r>
                                  </m:num>
                                  <m:den>
                                    <m:r>
                                      <m:rPr>
                                        <m:nor/>
                                      </m:rPr>
                                      <a:rPr lang="en-AU" sz="1800" b="0" i="0" smtClean="0">
                                        <a:latin typeface="Cambria Math" panose="02040503050406030204" pitchFamily="18" charset="0"/>
                                      </a:rPr>
                                      <m:t>ramp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AU" sz="1800" b="0" i="0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AU" sz="1800" b="0" i="0" smtClean="0">
                                        <a:latin typeface="Cambria Math" panose="02040503050406030204" pitchFamily="18" charset="0"/>
                                      </a:rPr>
                                      <m:t>height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AU" sz="1800" b="0" u="none" dirty="0"/>
                        </a:p>
                      </a:txBody>
                      <a:tcPr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6">
                <a:extLst>
                  <a:ext uri="{FF2B5EF4-FFF2-40B4-BE49-F238E27FC236}">
                    <a16:creationId xmlns:a16="http://schemas.microsoft.com/office/drawing/2014/main" id="{B3E2C6B7-0DF2-4D47-8A8E-50529793C30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95040059"/>
                  </p:ext>
                </p:extLst>
              </p:nvPr>
            </p:nvGraphicFramePr>
            <p:xfrm>
              <a:off x="7882138" y="49827"/>
              <a:ext cx="4262757" cy="1026224"/>
            </p:xfrm>
            <a:graphic>
              <a:graphicData uri="http://schemas.openxmlformats.org/drawingml/2006/table">
                <a:tbl>
                  <a:tblPr firstRow="1" bandRow="1">
                    <a:tableStyleId>{F5AB1C69-6EDB-4FF4-983F-18BD219EF322}</a:tableStyleId>
                  </a:tblPr>
                  <a:tblGrid>
                    <a:gridCol w="426275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r>
                            <a:rPr lang="en-AU" dirty="0"/>
                            <a:t>Reminder</a:t>
                          </a:r>
                        </a:p>
                      </a:txBody>
                      <a:tcPr>
                        <a:solidFill>
                          <a:schemeClr val="accent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66046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286" t="-59633" r="-571" b="-183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185864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3" y="720000"/>
            <a:ext cx="5669280" cy="14025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Which bolt will require less effort to use? Explain your choice using a full sentence.</a:t>
            </a:r>
            <a:endParaRPr lang="en-AU" dirty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Daily Review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38793" y="2346524"/>
            <a:ext cx="5669280" cy="25501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accent2"/>
                </a:solidFill>
              </a:rPr>
              <a:t>The bolt on the right will require less input force because its thread is closer </a:t>
            </a:r>
            <a:r>
              <a:rPr lang="en-AU" i="1" dirty="0">
                <a:solidFill>
                  <a:schemeClr val="accent2"/>
                </a:solidFill>
              </a:rPr>
              <a:t>or</a:t>
            </a:r>
            <a:r>
              <a:rPr lang="en-AU" dirty="0">
                <a:solidFill>
                  <a:schemeClr val="accent2"/>
                </a:solidFill>
              </a:rPr>
              <a:t> because its pitch is smaller (so the force acts over a larger distance).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F457937-30A2-413B-A7E5-61246E17B3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0069830"/>
              </p:ext>
            </p:extLst>
          </p:nvPr>
        </p:nvGraphicFramePr>
        <p:xfrm>
          <a:off x="6154047" y="635888"/>
          <a:ext cx="5878450" cy="897481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878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8537">
                <a:tc>
                  <a:txBody>
                    <a:bodyPr/>
                    <a:lstStyle/>
                    <a:p>
                      <a:r>
                        <a:rPr lang="en-AU" sz="2400" dirty="0"/>
                        <a:t>Comparing</a:t>
                      </a:r>
                      <a:r>
                        <a:rPr lang="en-AU" sz="2400" baseline="0" dirty="0"/>
                        <a:t> Screws (and Bolts)</a:t>
                      </a:r>
                      <a:endParaRPr lang="en-AU" sz="20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0281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AU" sz="2000" dirty="0"/>
                        <a:t>closer thread = smaller pitch = less input force required</a:t>
                      </a:r>
                      <a:endParaRPr lang="en-AU" sz="2000" b="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C3A09DE1-C52E-4344-84D2-9FF5D78CC5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69" r="17309"/>
          <a:stretch/>
        </p:blipFill>
        <p:spPr>
          <a:xfrm>
            <a:off x="5928360" y="1655118"/>
            <a:ext cx="5227319" cy="5133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8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3" y="720000"/>
            <a:ext cx="5669280" cy="14025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Which wedge will require less effort to use? Explain your choice.</a:t>
            </a:r>
            <a:endParaRPr lang="en-AU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Daily Review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38793" y="2346524"/>
            <a:ext cx="5669280" cy="22387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accent2"/>
                </a:solidFill>
              </a:rPr>
              <a:t>The wedge on the left will require less input force because it has a steeper slope.</a:t>
            </a:r>
          </a:p>
        </p:txBody>
      </p:sp>
      <p:sp>
        <p:nvSpPr>
          <p:cNvPr id="7" name="Isosceles Triangle 6"/>
          <p:cNvSpPr/>
          <p:nvPr/>
        </p:nvSpPr>
        <p:spPr>
          <a:xfrm>
            <a:off x="6275967" y="2822713"/>
            <a:ext cx="992850" cy="26173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9" name="Isosceles Triangle 8"/>
          <p:cNvSpPr/>
          <p:nvPr/>
        </p:nvSpPr>
        <p:spPr>
          <a:xfrm>
            <a:off x="8108079" y="2822713"/>
            <a:ext cx="3285477" cy="26173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9D96D03-5CD1-4434-A1AB-6C788A84F4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5509446"/>
              </p:ext>
            </p:extLst>
          </p:nvPr>
        </p:nvGraphicFramePr>
        <p:xfrm>
          <a:off x="5885970" y="635888"/>
          <a:ext cx="6146528" cy="1767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1465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3487">
                <a:tc>
                  <a:txBody>
                    <a:bodyPr/>
                    <a:lstStyle/>
                    <a:p>
                      <a:r>
                        <a:rPr lang="en-AU" sz="2400" dirty="0"/>
                        <a:t>Comparing</a:t>
                      </a:r>
                      <a:r>
                        <a:rPr lang="en-AU" sz="2400" baseline="0" dirty="0"/>
                        <a:t> Wedges</a:t>
                      </a:r>
                      <a:endParaRPr lang="en-AU" sz="20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1543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AU" sz="2000" dirty="0"/>
                        <a:t>steeper slope = sharper wedge = less input force required</a:t>
                      </a:r>
                    </a:p>
                    <a:p>
                      <a:pPr marL="0" indent="0" algn="ctr">
                        <a:buNone/>
                      </a:pPr>
                      <a:endParaRPr lang="en-AU" sz="2000" b="0" baseline="0" dirty="0"/>
                    </a:p>
                    <a:p>
                      <a:pPr marL="0" indent="0" algn="ctr">
                        <a:buNone/>
                      </a:pPr>
                      <a:r>
                        <a:rPr lang="en-AU" sz="2000" b="0" baseline="0" dirty="0"/>
                        <a:t>(The trade-off is that a narrow wedge moves things a smaller distance.)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3788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5840" y="2057400"/>
            <a:ext cx="8274424" cy="2514600"/>
          </a:xfrm>
          <a:solidFill>
            <a:schemeClr val="bg1"/>
          </a:solidFill>
          <a:ln w="38100">
            <a:solidFill>
              <a:schemeClr val="accent2"/>
            </a:solidFill>
          </a:ln>
        </p:spPr>
        <p:txBody>
          <a:bodyPr anchor="ctr">
            <a:normAutofit/>
          </a:bodyPr>
          <a:lstStyle/>
          <a:p>
            <a:r>
              <a:rPr lang="en-AU" dirty="0"/>
              <a:t>Simple Machines: </a:t>
            </a:r>
            <a:br>
              <a:rPr lang="en-AU" dirty="0"/>
            </a:br>
            <a:r>
              <a:rPr lang="en-AU" dirty="0"/>
              <a:t>Wheels and Axles</a:t>
            </a:r>
            <a:br>
              <a:rPr lang="en-AU" dirty="0"/>
            </a:br>
            <a:r>
              <a:rPr lang="en-AU" sz="2800" dirty="0"/>
              <a:t>Year 7 Science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3495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12609"/>
            <a:ext cx="3590904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Learning Objectives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96108"/>
            <a:ext cx="4498548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Activate Prior Knowledge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9497856" y="69246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are we going to learn?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56355AD-F9E3-406A-AA51-BD8916277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0000"/>
            <a:ext cx="10515600" cy="1620000"/>
          </a:xfrm>
        </p:spPr>
        <p:txBody>
          <a:bodyPr>
            <a:normAutofit/>
          </a:bodyPr>
          <a:lstStyle/>
          <a:p>
            <a:r>
              <a:rPr lang="en-AU" dirty="0"/>
              <a:t>Describe the use of wheels.</a:t>
            </a:r>
          </a:p>
          <a:p>
            <a:r>
              <a:rPr lang="en-AU" dirty="0"/>
              <a:t>Identify and describe force and distance multipliers.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9CF77F-9496-4178-8C53-0D1F282880E9}"/>
              </a:ext>
            </a:extLst>
          </p:cNvPr>
          <p:cNvSpPr txBox="1"/>
          <p:nvPr/>
        </p:nvSpPr>
        <p:spPr>
          <a:xfrm>
            <a:off x="182880" y="3123652"/>
            <a:ext cx="773083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800" dirty="0"/>
              <a:t>Levers can make tasks easier by requiring less effort over a larger distance.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800" dirty="0"/>
              <a:t>Think, Pair, Share: </a:t>
            </a:r>
            <a:br>
              <a:rPr lang="en-AU" sz="2800" dirty="0"/>
            </a:br>
            <a:r>
              <a:rPr lang="en-AU" sz="2800" dirty="0"/>
              <a:t>What happens to force required to use a lever as the lever changes size?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2800" dirty="0"/>
          </a:p>
          <a:p>
            <a:endParaRPr lang="en-AU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30AE47-BACB-4CB2-B503-424D7BFD57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12" t="9635"/>
          <a:stretch/>
        </p:blipFill>
        <p:spPr>
          <a:xfrm>
            <a:off x="7775240" y="2092328"/>
            <a:ext cx="4328580" cy="4696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100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1157943"/>
              </p:ext>
            </p:extLst>
          </p:nvPr>
        </p:nvGraphicFramePr>
        <p:xfrm>
          <a:off x="9503718" y="949545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What is the benefit of using a wheel</a:t>
                      </a:r>
                      <a:r>
                        <a:rPr lang="en-SG" baseline="0" dirty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1567375"/>
              </p:ext>
            </p:extLst>
          </p:nvPr>
        </p:nvGraphicFramePr>
        <p:xfrm>
          <a:off x="9490938" y="87397"/>
          <a:ext cx="2605964" cy="736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What is a wheel</a:t>
                      </a:r>
                      <a:r>
                        <a:rPr lang="en-SG" baseline="0" dirty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4" y="720000"/>
            <a:ext cx="9264392" cy="4766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/>
              <a:t>Wheels </a:t>
            </a:r>
          </a:p>
          <a:p>
            <a:r>
              <a:rPr lang="en-AU" dirty="0"/>
              <a:t>A wheel is a special lever that turns in circles around an axle (the fulcrum).</a:t>
            </a:r>
          </a:p>
          <a:p>
            <a:r>
              <a:rPr lang="en-AU" dirty="0"/>
              <a:t>Wheels can make tasks easier or faster.</a:t>
            </a:r>
          </a:p>
          <a:p>
            <a:r>
              <a:rPr lang="en-AU" dirty="0"/>
              <a:t>They can produce either a force or a </a:t>
            </a:r>
            <a:br>
              <a:rPr lang="en-AU" dirty="0"/>
            </a:br>
            <a:r>
              <a:rPr lang="en-AU" dirty="0"/>
              <a:t>distance advantage.</a:t>
            </a:r>
          </a:p>
          <a:p>
            <a:endParaRPr lang="en-AU" dirty="0"/>
          </a:p>
          <a:p>
            <a:pPr lvl="1"/>
            <a:endParaRPr lang="en-AU" sz="2600" dirty="0"/>
          </a:p>
          <a:p>
            <a:endParaRPr lang="en-AU" dirty="0"/>
          </a:p>
          <a:p>
            <a:endParaRPr lang="en-AU" b="1" dirty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7549" y="2092980"/>
            <a:ext cx="5717485" cy="47206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8006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137747"/>
              </p:ext>
            </p:extLst>
          </p:nvPr>
        </p:nvGraphicFramePr>
        <p:xfrm>
          <a:off x="9503718" y="1160134"/>
          <a:ext cx="2605964" cy="1554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Think,</a:t>
                      </a:r>
                      <a:r>
                        <a:rPr lang="en-SG" baseline="0" dirty="0"/>
                        <a:t> Pair, Share:</a:t>
                      </a:r>
                    </a:p>
                    <a:p>
                      <a:r>
                        <a:rPr lang="en-SG" baseline="0" dirty="0"/>
                        <a:t>Which part of a wheel turns faster: the axle or the rim?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1603365"/>
              </p:ext>
            </p:extLst>
          </p:nvPr>
        </p:nvGraphicFramePr>
        <p:xfrm>
          <a:off x="9490938" y="87397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Where</a:t>
                      </a:r>
                      <a:r>
                        <a:rPr lang="en-SG" baseline="0" dirty="0"/>
                        <a:t> is the axle situated on a wheel?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4" y="719999"/>
            <a:ext cx="9264392" cy="55755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/>
              <a:t>Wheels and Axles </a:t>
            </a:r>
          </a:p>
          <a:p>
            <a:r>
              <a:rPr lang="en-AU" dirty="0"/>
              <a:t>A wheel is a special lever that turns in circles around an axle.</a:t>
            </a:r>
          </a:p>
          <a:p>
            <a:r>
              <a:rPr lang="en-AU" dirty="0"/>
              <a:t>The rim is the outside of a wheel.</a:t>
            </a:r>
          </a:p>
          <a:p>
            <a:r>
              <a:rPr lang="en-AU" dirty="0"/>
              <a:t>A wheel on an axle is a special type of lever:</a:t>
            </a:r>
          </a:p>
          <a:p>
            <a:pPr lvl="1"/>
            <a:r>
              <a:rPr lang="en-AU" sz="2600" dirty="0"/>
              <a:t>each spoke is a lever</a:t>
            </a:r>
          </a:p>
          <a:p>
            <a:pPr lvl="1"/>
            <a:r>
              <a:rPr lang="en-AU" sz="2600" dirty="0"/>
              <a:t>the axle is the fulcrum</a:t>
            </a:r>
          </a:p>
          <a:p>
            <a:r>
              <a:rPr lang="en-AU" dirty="0"/>
              <a:t>When you apply a force to turn </a:t>
            </a:r>
            <a:br>
              <a:rPr lang="en-AU" dirty="0"/>
            </a:br>
            <a:r>
              <a:rPr lang="en-AU" dirty="0"/>
              <a:t>on a tap, the handle acts as a </a:t>
            </a:r>
            <a:br>
              <a:rPr lang="en-AU" dirty="0"/>
            </a:br>
            <a:r>
              <a:rPr lang="en-AU" dirty="0"/>
              <a:t>wheel. It increases the force you </a:t>
            </a:r>
            <a:br>
              <a:rPr lang="en-AU" dirty="0"/>
            </a:br>
            <a:r>
              <a:rPr lang="en-AU" dirty="0"/>
              <a:t>apply at its centre, allowing the </a:t>
            </a:r>
            <a:br>
              <a:rPr lang="en-AU" dirty="0"/>
            </a:br>
            <a:r>
              <a:rPr lang="en-AU" dirty="0"/>
              <a:t>axle to turn.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CAF48A-3136-45A8-82B4-A87F5130C3EC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1746" y="2800226"/>
            <a:ext cx="3517506" cy="39703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22344E9-4941-444D-A1BA-C926654075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3501" y="2912249"/>
            <a:ext cx="6683401" cy="3759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65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chemeClr val="accent2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3802002"/>
              </p:ext>
            </p:extLst>
          </p:nvPr>
        </p:nvGraphicFramePr>
        <p:xfrm>
          <a:off x="9503718" y="1187848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Think, Pair,</a:t>
                      </a:r>
                      <a:r>
                        <a:rPr lang="en-AU" baseline="0" dirty="0"/>
                        <a:t> Share:</a:t>
                      </a:r>
                    </a:p>
                    <a:p>
                      <a:r>
                        <a:rPr lang="en-AU" baseline="0" dirty="0"/>
                        <a:t>List two other examples of a force multiplier.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8827493"/>
              </p:ext>
            </p:extLst>
          </p:nvPr>
        </p:nvGraphicFramePr>
        <p:xfrm>
          <a:off x="9490938" y="87397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What does a force multiplier do</a:t>
                      </a:r>
                      <a:r>
                        <a:rPr lang="en-SG" baseline="0" dirty="0"/>
                        <a:t>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4" y="720000"/>
            <a:ext cx="9264392" cy="4766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/>
              <a:t>Force Multipliers</a:t>
            </a:r>
          </a:p>
          <a:p>
            <a:r>
              <a:rPr lang="en-AU" dirty="0"/>
              <a:t>Force multipliers turn a large movement with a small input force into a small movement with a large output force.</a:t>
            </a:r>
          </a:p>
          <a:p>
            <a:r>
              <a:rPr lang="en-AU" dirty="0"/>
              <a:t>The input force applied to the rim of the steering wheel is multiplied at the axle.</a:t>
            </a:r>
          </a:p>
          <a:p>
            <a:r>
              <a:rPr lang="en-AU" dirty="0"/>
              <a:t>The larger the steering wheel, the easier it is to turn the axle.</a:t>
            </a:r>
          </a:p>
          <a:p>
            <a:pPr lvl="1"/>
            <a:endParaRPr lang="en-AU" sz="2600" dirty="0"/>
          </a:p>
          <a:p>
            <a:endParaRPr lang="en-AU" dirty="0"/>
          </a:p>
          <a:p>
            <a:endParaRPr lang="en-AU" b="1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6416" y="3677608"/>
            <a:ext cx="3351445" cy="29933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10DDDD6-0467-44AB-9B60-746D8CF8552B}"/>
              </a:ext>
            </a:extLst>
          </p:cNvPr>
          <p:cNvSpPr txBox="1"/>
          <p:nvPr/>
        </p:nvSpPr>
        <p:spPr>
          <a:xfrm>
            <a:off x="3786416" y="3542383"/>
            <a:ext cx="68154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input force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18DB88-257A-47A9-B31A-C7B1B715FEF8}"/>
              </a:ext>
            </a:extLst>
          </p:cNvPr>
          <p:cNvSpPr txBox="1"/>
          <p:nvPr/>
        </p:nvSpPr>
        <p:spPr>
          <a:xfrm>
            <a:off x="6454941" y="6138000"/>
            <a:ext cx="13658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output force</a:t>
            </a:r>
          </a:p>
        </p:txBody>
      </p:sp>
      <p:sp>
        <p:nvSpPr>
          <p:cNvPr id="3" name="AutoShape 2" descr="https://i.ebayimg.com/images/g/RuQAAOSwbsBXi8Sz/s-l640.jpg">
            <a:extLst>
              <a:ext uri="{FF2B5EF4-FFF2-40B4-BE49-F238E27FC236}">
                <a16:creationId xmlns:a16="http://schemas.microsoft.com/office/drawing/2014/main" id="{7F64656E-33DC-469C-990A-AE2C55A9BB4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07103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911</TotalTime>
  <Words>947</Words>
  <Application>Microsoft Office PowerPoint</Application>
  <PresentationFormat>Widescreen</PresentationFormat>
  <Paragraphs>161</Paragraphs>
  <Slides>16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Cambria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Simple Machines:  Wheels and Axles Year 7 Science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teacher</dc:creator>
  <cp:lastModifiedBy>Nathan Axtens</cp:lastModifiedBy>
  <cp:revision>53</cp:revision>
  <dcterms:created xsi:type="dcterms:W3CDTF">2018-11-14T06:36:38Z</dcterms:created>
  <dcterms:modified xsi:type="dcterms:W3CDTF">2018-11-29T02:42:50Z</dcterms:modified>
</cp:coreProperties>
</file>

<file path=docProps/thumbnail.jpeg>
</file>